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1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680" r:id="rId10"/>
    <p:sldId id="267" r:id="rId11"/>
    <p:sldId id="270" r:id="rId12"/>
    <p:sldId id="314" r:id="rId13"/>
    <p:sldId id="268" r:id="rId14"/>
    <p:sldId id="290" r:id="rId15"/>
    <p:sldId id="305" r:id="rId16"/>
    <p:sldId id="289" r:id="rId17"/>
    <p:sldId id="313" r:id="rId18"/>
    <p:sldId id="263" r:id="rId19"/>
    <p:sldId id="266" r:id="rId20"/>
    <p:sldId id="304" r:id="rId21"/>
    <p:sldId id="272" r:id="rId22"/>
    <p:sldId id="275" r:id="rId23"/>
    <p:sldId id="327" r:id="rId24"/>
    <p:sldId id="273" r:id="rId25"/>
    <p:sldId id="292" r:id="rId26"/>
    <p:sldId id="330" r:id="rId27"/>
    <p:sldId id="285" r:id="rId28"/>
    <p:sldId id="329" r:id="rId29"/>
    <p:sldId id="318" r:id="rId30"/>
    <p:sldId id="328" r:id="rId31"/>
    <p:sldId id="319" r:id="rId32"/>
    <p:sldId id="320" r:id="rId33"/>
    <p:sldId id="325" r:id="rId34"/>
    <p:sldId id="323" r:id="rId35"/>
    <p:sldId id="331" r:id="rId36"/>
    <p:sldId id="281" r:id="rId37"/>
    <p:sldId id="332" r:id="rId38"/>
    <p:sldId id="287" r:id="rId39"/>
    <p:sldId id="288" r:id="rId4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94"/>
  </p:normalViewPr>
  <p:slideViewPr>
    <p:cSldViewPr snapToGrid="0">
      <p:cViewPr varScale="1">
        <p:scale>
          <a:sx n="93" d="100"/>
          <a:sy n="93" d="100"/>
        </p:scale>
        <p:origin x="28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jp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09/04/2023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04.09.2023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04.09.2023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04.09.2023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04.09.2023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04.09.2023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04.09.2023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04.09.2023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04.09.2023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04.09.2023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04.09.2023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04.09.2023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04.09.2023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s://udlbook.github.io/udlbook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1.png"/><Relationship Id="rId4" Type="http://schemas.openxmlformats.org/officeDocument/2006/relationships/hyperlink" Target="https://lilianweng.github.io/posts/2018-10-13-flow-models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503.03585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39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12.0974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12.10752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411.1784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5.05233" TargetMode="External"/><Relationship Id="rId4" Type="http://schemas.openxmlformats.org/officeDocument/2006/relationships/image" Target="../media/image41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beta.dreamstudio.ai/dream" TargetMode="External"/><Relationship Id="rId3" Type="http://schemas.openxmlformats.org/officeDocument/2006/relationships/hyperlink" Target="https://arxiv.org/abs/2204.06125" TargetMode="External"/><Relationship Id="rId7" Type="http://schemas.openxmlformats.org/officeDocument/2006/relationships/hyperlink" Target="https://arxiv.org/abs/2209.14792" TargetMode="External"/><Relationship Id="rId2" Type="http://schemas.openxmlformats.org/officeDocument/2006/relationships/hyperlink" Target="https://huggingface.co/CompVis/stable-diffusion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301.02111" TargetMode="External"/><Relationship Id="rId5" Type="http://schemas.openxmlformats.org/officeDocument/2006/relationships/hyperlink" Target="https://imagen.research.google/" TargetMode="External"/><Relationship Id="rId4" Type="http://schemas.openxmlformats.org/officeDocument/2006/relationships/hyperlink" Target="https://arxiv.org/abs/2112.10741" TargetMode="External"/><Relationship Id="rId9" Type="http://schemas.openxmlformats.org/officeDocument/2006/relationships/image" Target="../media/image4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12.10741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9257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12.10752" TargetMode="External"/><Relationship Id="rId5" Type="http://schemas.openxmlformats.org/officeDocument/2006/relationships/hyperlink" Target="https://arxiv.org/abs/2006.11239" TargetMode="External"/><Relationship Id="rId4" Type="http://schemas.openxmlformats.org/officeDocument/2006/relationships/hyperlink" Target="https://arxiv.org/abs/1406.2661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7" Type="http://schemas.openxmlformats.org/officeDocument/2006/relationships/image" Target="../media/image4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Indirect Training via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two neural networks playing a z</a:t>
            </a:r>
            <a:r>
              <a:rPr lang="en-DE" dirty="0"/>
              <a:t>ero-sum game:</a:t>
            </a:r>
          </a:p>
          <a:p>
            <a:r>
              <a:rPr lang="en-GB" dirty="0"/>
              <a:t>t</a:t>
            </a:r>
            <a:r>
              <a:rPr lang="en-DE" dirty="0"/>
              <a:t>he generator network G generating new (fake) samples</a:t>
            </a:r>
          </a:p>
          <a:p>
            <a:r>
              <a:rPr lang="en-GB" dirty="0"/>
              <a:t>t</a:t>
            </a:r>
            <a:r>
              <a:rPr lang="en-DE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dea: G not trained directly to minimize reconstruction error of real samples, but to fool D </a:t>
            </a:r>
            <a:r>
              <a:rPr lang="en-DE" dirty="0">
                <a:sym typeface="Wingdings" pitchFamily="2" charset="2"/>
              </a:rPr>
              <a:t> self-supervised approach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561843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1" y="559607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ommon loss for generator and discriminator: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r>
                  <a:rPr lang="en-DE" sz="2400" dirty="0"/>
                  <a:t>G trying to minimize</a:t>
                </a:r>
              </a:p>
              <a:p>
                <a:r>
                  <a:rPr lang="en-DE" sz="2400" dirty="0"/>
                  <a:t>D trying to maximize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generator: d</a:t>
                </a:r>
                <a:r>
                  <a:rPr lang="en-DE" sz="2400" dirty="0"/>
                  <a:t>ecomposition into latent space (parameters of generator network) and noise (sampled from, e.g., Gaussian distribution</a:t>
                </a:r>
                <a:r>
                  <a:rPr lang="en-GB" sz="2400" dirty="0"/>
                  <a:t>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  <a:blipFill>
                <a:blip r:embed="rId4"/>
                <a:stretch>
                  <a:fillRect l="-1293" t="-1741" r="-8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implicit generative model: do not estimate likelihood function</a:t>
                </a: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, GAN l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oss quantifies similarity between generative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real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by Jensen-Shannon divergence </a:t>
                </a:r>
                <a:endParaRPr lang="en-US" sz="190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𝐽𝑆</m:t>
                          </m:r>
                        </m:sub>
                      </m:sSub>
                      <m:d>
                        <m:d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9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values of both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b="0" i="1" u="none" strike="noStrike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  <a:latin typeface="-apple-system"/>
                  </a:rPr>
                  <a:t>	and</a:t>
                </a:r>
                <a:r>
                  <a:rPr lang="en-GB" dirty="0">
                    <a:solidFill>
                      <a:srgbClr val="1F1F1F"/>
                    </a:solidFill>
                    <a:latin typeface="-apple-system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b="0" i="0" u="none" strike="noStrike" dirty="0">
                  <a:solidFill>
                    <a:srgbClr val="1F1F1F"/>
                  </a:solidFill>
                  <a:effectLst/>
                  <a:latin typeface="-apple-system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ssue: potentially unstable training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882" t="-1961" r="-15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</a:t>
                </a:r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 xmlns="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645" t="-1961" r="-21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812" t="-10526" b="-289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89387" y="5406941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4963485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5754803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gradient descent according to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 err="1"/>
                  <a:t>i</a:t>
                </a:r>
                <a:r>
                  <a:rPr lang="en-DE" sz="2600" dirty="0"/>
                  <a:t>ssue: not readily possible for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DE" sz="2600" dirty="0"/>
                  <a:t> (expecatation over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/>
                  <a:t>, which is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r</a:t>
                </a:r>
                <a:r>
                  <a:rPr lang="en-DE" sz="2600" dirty="0">
                    <a:sym typeface="Wingdings" pitchFamily="2" charset="2"/>
                  </a:rPr>
                  <a:t>eparametrization to t</a:t>
                </a:r>
                <a:r>
                  <a:rPr lang="en-GB" sz="2600" dirty="0">
                    <a:sym typeface="Wingdings" pitchFamily="2" charset="2"/>
                  </a:rPr>
                  <a:t>he</a:t>
                </a:r>
                <a:r>
                  <a:rPr lang="en-DE" sz="2600" dirty="0">
                    <a:sym typeface="Wingdings" pitchFamily="2" charset="2"/>
                  </a:rPr>
                  <a:t> rescue: express randomness in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 by independent auxiliary variable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𝜺</m:t>
                    </m:r>
                  </m:oMath>
                </a14:m>
                <a:endParaRPr lang="en-DE" sz="26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  <a:blipFill>
                <a:blip r:embed="rId2"/>
                <a:stretch>
                  <a:fillRect l="-1957" t="-2326" r="-2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863" y="1099906"/>
            <a:ext cx="7580137" cy="3142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10F3CD-D795-1AF6-B988-3FC263D33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Gaussian Approximation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DE" dirty="0"/>
                  <a:t>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dirty="0"/>
                  <a:t> as multivariate Gaussian with diagonal covariance structure</a:t>
                </a:r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learn mean and variance</a:t>
                </a:r>
                <a:endParaRPr lang="en-DE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  <a:blipFill>
                <a:blip r:embed="rId3"/>
                <a:stretch>
                  <a:fillRect l="-2908" t="-5696" b="-379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379181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B4B73-64CE-B127-D00B-A3EF561DD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2472" y="4602309"/>
            <a:ext cx="2201114" cy="20862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F5C4B-FFE4-B55E-4188-1981AE80D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8110" y="4602309"/>
            <a:ext cx="2239807" cy="208624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463CE84-072B-7466-2526-A03694020098}"/>
              </a:ext>
            </a:extLst>
          </p:cNvPr>
          <p:cNvGrpSpPr/>
          <p:nvPr/>
        </p:nvGrpSpPr>
        <p:grpSpPr>
          <a:xfrm>
            <a:off x="7949536" y="4433936"/>
            <a:ext cx="3032403" cy="2404848"/>
            <a:chOff x="716692" y="4316627"/>
            <a:chExt cx="3032403" cy="240484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9B7A831-885A-B67F-DD2A-1A8942C6A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8200" y="4397063"/>
              <a:ext cx="2910895" cy="2324412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80D7E5F-5AA1-2D51-AAE7-886477F285F1}"/>
                </a:ext>
              </a:extLst>
            </p:cNvPr>
            <p:cNvSpPr/>
            <p:nvPr/>
          </p:nvSpPr>
          <p:spPr>
            <a:xfrm>
              <a:off x="716692" y="4316627"/>
              <a:ext cx="370703" cy="3871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D6F285-CAF8-6820-ECC2-0273BCCF14FB}"/>
              </a:ext>
            </a:extLst>
          </p:cNvPr>
          <p:cNvSpPr txBox="1"/>
          <p:nvPr/>
        </p:nvSpPr>
        <p:spPr>
          <a:xfrm>
            <a:off x="4878720" y="4237641"/>
            <a:ext cx="2112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poor approximation: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3BF0DD-9BEA-F4C1-C0EB-578DC839E3A4}"/>
              </a:ext>
            </a:extLst>
          </p:cNvPr>
          <p:cNvSpPr txBox="1"/>
          <p:nvPr/>
        </p:nvSpPr>
        <p:spPr>
          <a:xfrm>
            <a:off x="2429062" y="4249270"/>
            <a:ext cx="2139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good approximation: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B3A6AE5-C06E-7F10-975C-3C6080D8B0BD}"/>
              </a:ext>
            </a:extLst>
          </p:cNvPr>
          <p:cNvCxnSpPr>
            <a:cxnSpLocks/>
          </p:cNvCxnSpPr>
          <p:nvPr/>
        </p:nvCxnSpPr>
        <p:spPr>
          <a:xfrm flipV="1">
            <a:off x="9522639" y="3429000"/>
            <a:ext cx="338053" cy="1392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D0D6B87-0592-D2A5-93AC-B3D872EA0222}"/>
              </a:ext>
            </a:extLst>
          </p:cNvPr>
          <p:cNvCxnSpPr>
            <a:cxnSpLocks/>
          </p:cNvCxnSpPr>
          <p:nvPr/>
        </p:nvCxnSpPr>
        <p:spPr>
          <a:xfrm flipV="1">
            <a:off x="4611863" y="3559862"/>
            <a:ext cx="1137113" cy="1065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7948A2-7AFE-05E7-E52C-E166D35292D9}"/>
              </a:ext>
            </a:extLst>
          </p:cNvPr>
          <p:cNvSpPr txBox="1"/>
          <p:nvPr/>
        </p:nvSpPr>
        <p:spPr>
          <a:xfrm>
            <a:off x="7268748" y="64928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Normalizing Flows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idea: mapping of a simple probability distribution (often, standard normal distribution) into a complex one by sequence of invertible transformations (repeatedly applying the change-of-variable technique)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d>
                        <m:dPr>
                          <m:begChr m:val="|"/>
                          <m:endChr m:val="|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func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sSup>
                        <m:sSup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  <m:f>
                                <m:f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DE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func>
                            <m:func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800" b="0" i="0" smtClean="0">
                                          <a:latin typeface="Cambria Math" panose="020405030504060302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𝒛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DE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527" y="4527112"/>
            <a:ext cx="7826946" cy="2330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9882859" y="66117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AFDBB-5493-18CD-73C4-FD75566D8AAA}"/>
              </a:ext>
            </a:extLst>
          </p:cNvPr>
          <p:cNvSpPr txBox="1"/>
          <p:nvPr/>
        </p:nvSpPr>
        <p:spPr>
          <a:xfrm>
            <a:off x="4621528" y="5076496"/>
            <a:ext cx="594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/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ormalizing flow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b="1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DE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blipFill>
                <a:blip r:embed="rId5"/>
                <a:stretch>
                  <a:fillRect l="-2878" t="-1923" r="-14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71F4E78-DED1-8E27-979F-6D828AB15E07}"/>
              </a:ext>
            </a:extLst>
          </p:cNvPr>
          <p:cNvSpPr txBox="1"/>
          <p:nvPr/>
        </p:nvSpPr>
        <p:spPr>
          <a:xfrm>
            <a:off x="1426262" y="3631962"/>
            <a:ext cx="151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og-likelihood:</a:t>
            </a:r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BF9A8-FADF-D04F-54E0-ABD00052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Usage in Generative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training: estimate maximum likelihood of normalizing flow (log-likelihood of last slide) by gradient descent (learn parameters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/>
                  <a:t> of transformations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GB" dirty="0"/>
                  <a:t>, e.g., to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be Gaussian)</a:t>
                </a:r>
              </a:p>
              <a:p>
                <a:pPr marL="0" indent="0">
                  <a:buNone/>
                </a:pPr>
                <a:r>
                  <a:rPr lang="en-GB" dirty="0"/>
                  <a:t>inference: sample from simple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and transform it back to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dirty="0"/>
                  <a:t> via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dvantages:</a:t>
                </a:r>
                <a:endParaRPr lang="en-GB" dirty="0"/>
              </a:p>
              <a:p>
                <a:r>
                  <a:rPr lang="en-GB" dirty="0"/>
                  <a:t>instead of simple distributions like Gaussians, allow</a:t>
                </a:r>
                <a:r>
                  <a:rPr lang="en-GB" sz="2800" dirty="0"/>
                  <a:t> more complex latent encodings</a:t>
                </a:r>
                <a:r>
                  <a:rPr lang="en-GB" dirty="0"/>
                  <a:t>: real-world distributions usually much more complicated</a:t>
                </a:r>
                <a:endParaRPr lang="en-DE" dirty="0"/>
              </a:p>
              <a:p>
                <a:r>
                  <a:rPr lang="en-GB" dirty="0"/>
                  <a:t>exact</a:t>
                </a:r>
                <a:r>
                  <a:rPr lang="en-DE" sz="2800" dirty="0"/>
                  <a:t> likelihood </a:t>
                </a:r>
                <a:r>
                  <a:rPr lang="en-GB" sz="2800" dirty="0"/>
                  <a:t>estimation</a:t>
                </a:r>
                <a:r>
                  <a:rPr lang="en-GB" dirty="0"/>
                  <a:t> (VAEs and diffusion models only return lower bound)</a:t>
                </a:r>
                <a:r>
                  <a:rPr lang="en-DE" dirty="0"/>
                  <a:t>: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>
                    <a:sym typeface="Wingdings" pitchFamily="2" charset="2"/>
                  </a:rPr>
                  <a:t>a</a:t>
                </a:r>
                <a:r>
                  <a:rPr lang="en-DE" dirty="0">
                    <a:sym typeface="Wingdings" pitchFamily="2" charset="2"/>
                  </a:rPr>
                  <a:t>llows density estimation (e.g., </a:t>
                </a:r>
                <a:r>
                  <a:rPr lang="en-GB" dirty="0">
                    <a:sym typeface="Wingdings" pitchFamily="2" charset="2"/>
                  </a:rPr>
                  <a:t>for anomaly detection</a:t>
                </a:r>
                <a:r>
                  <a:rPr lang="en-DE" dirty="0">
                    <a:sym typeface="Wingdings" pitchFamily="2" charset="2"/>
                  </a:rPr>
                  <a:t>)</a:t>
                </a:r>
                <a:endParaRPr lang="en-DE" sz="2800" dirty="0"/>
              </a:p>
              <a:p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 b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81F0-DF0A-1AF2-D079-4138804C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92926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Invertible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neural networks representing invertible/bijective functions can be used for normalizing flow transformations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forward transformation to generate samples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b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ack</a:t>
            </a:r>
            <a:r>
              <a:rPr lang="en-GB" dirty="0">
                <a:solidFill>
                  <a:srgbClr val="1F1F1F"/>
                </a:solidFill>
                <a:latin typeface="-apple-system"/>
              </a:rPr>
              <a:t>ward transformation to evaluate likelihoods</a:t>
            </a:r>
            <a:endParaRPr lang="en-GB" b="0" i="0" u="none" strike="noStrike" dirty="0">
              <a:solidFill>
                <a:srgbClr val="1F1F1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eed for specialized architectures to construct reversible transform (e.g., affine coupling layers)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5349-03ED-87E3-0CB4-1E845D90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6B4C-8FD3-8C4A-E5F6-7CAA4DFE7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training: distort training data by successively adding random noise, then learn to reverse this process (denoising)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generation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: sample random noise and run through </a:t>
            </a:r>
            <a:r>
              <a:rPr lang="en-GB" sz="2600" dirty="0">
                <a:solidFill>
                  <a:srgbClr val="1F1F1F"/>
                </a:solidFill>
              </a:rPr>
              <a:t>the 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learned denoising process</a:t>
            </a:r>
          </a:p>
          <a:p>
            <a:pPr marL="0" indent="0">
              <a:buNone/>
            </a:pPr>
            <a:endParaRPr lang="en-GB" sz="2600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advantages: easy to train, produce high-quality/realistic samples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can be interpreted as special case of hierarchical VAE (one latent variable generates another) with fixed encoder and latent space of same size as the data </a:t>
            </a:r>
            <a:r>
              <a:rPr lang="en-GB" sz="2600" dirty="0">
                <a:solidFill>
                  <a:srgbClr val="1F1F1F"/>
                </a:solidFill>
                <a:sym typeface="Wingdings" panose="05000000000000000000" pitchFamily="2" charset="2"/>
              </a:rPr>
              <a:t> more sophisticated latent space than just Gaussian mixture in VAE</a:t>
            </a:r>
            <a:endParaRPr lang="en-GB" sz="2600" dirty="0">
              <a:solidFill>
                <a:srgbClr val="1F1F1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46DF-BD4E-8BC6-D095-88B6831E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64015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Markov chain of diffusion steps to slowly add </a:t>
                </a:r>
                <a:r>
                  <a:rPr lang="en-GB" sz="2600" dirty="0">
                    <a:solidFill>
                      <a:srgbClr val="1F1F1F"/>
                    </a:solidFill>
                  </a:rPr>
                  <a:t>Gaussian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 noise to data (inspired by non-equilibrium thermodynamics):</a:t>
                </a:r>
                <a:endParaRPr lang="en-GB" sz="26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GB" sz="2600" dirty="0">
                  <a:solidFill>
                    <a:srgbClr val="1F1F1F"/>
                  </a:solidFill>
                  <a:latin typeface="-apple-system"/>
                </a:endParaRP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w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ith variance schedule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6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 …, </m:t>
                        </m:r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(hyperparameters, increasing with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)</a:t>
                </a: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large T and small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</a:t>
                </a:r>
                <a:r>
                  <a:rPr lang="en-GB" sz="2600" dirty="0">
                    <a:solidFill>
                      <a:srgbClr val="1F1F1F"/>
                    </a:solidFill>
                    <a:sym typeface="Wingdings" pitchFamily="2" charset="2"/>
                  </a:rPr>
                  <a:t> same functional form for forward and reverse processes, ending up with isotropic Gaussian distribution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GB" sz="2600" b="0" i="0" u="none" strike="noStrike" dirty="0">
                  <a:solidFill>
                    <a:srgbClr val="1F1F1F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  <a:blipFill>
                <a:blip r:embed="rId2"/>
                <a:stretch>
                  <a:fillRect l="-1086" t="-18846" b="-1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BB05C64-6627-7612-E813-B90F1EBD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90" y="5114290"/>
            <a:ext cx="5757917" cy="16071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535A8F-1DDD-D75B-10F5-3465EAC17E89}"/>
              </a:ext>
            </a:extLst>
          </p:cNvPr>
          <p:cNvSpPr txBox="1"/>
          <p:nvPr/>
        </p:nvSpPr>
        <p:spPr>
          <a:xfrm>
            <a:off x="8078082" y="65363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81C9-1FFF-97FB-1154-E77C4562D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Reparametrization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conditional Gaussian distributions at each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:</a:t>
                </a: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s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a</a:t>
                </a:r>
                <a:r>
                  <a:rPr lang="en-GB" dirty="0">
                    <a:solidFill>
                      <a:srgbClr val="1F1F1F"/>
                    </a:solidFill>
                  </a:rPr>
                  <a:t>mple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r>
                          <a:rPr lang="en-US" b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𝐈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1F1F1F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GB" dirty="0">
                    <a:solidFill>
                      <a:srgbClr val="1F1F1F"/>
                    </a:solidFill>
                  </a:rPr>
                  <a:t>and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nice property: possible to directly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conditioned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(no need to apply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repeatedly)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b>
                        <m:sSubPr>
                          <m:ctrlPr>
                            <a:rPr lang="en-US" sz="2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a:rPr lang="en-US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with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,    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nary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c</a:t>
                </a:r>
                <a:r>
                  <a:rPr lang="en-US" sz="2800" dirty="0">
                    <a:solidFill>
                      <a:srgbClr val="1F1F1F"/>
                    </a:solidFill>
                  </a:rPr>
                  <a:t>onditioning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1F1F1F"/>
                    </a:solidFill>
                  </a:rPr>
                  <a:t> also allows to handle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12F1F-5EDC-5707-CB1E-0E81AEC1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84749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DFACEA5-4760-D913-C545-1D0D0CD08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9509"/>
            <a:ext cx="7391703" cy="2608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73D98B-4D99-1E31-54AE-F4F7A1ED6DCA}"/>
              </a:ext>
            </a:extLst>
          </p:cNvPr>
          <p:cNvSpPr txBox="1"/>
          <p:nvPr/>
        </p:nvSpPr>
        <p:spPr>
          <a:xfrm>
            <a:off x="6785612" y="6509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Reverse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to generate new data samples, one needs to learn to reverse the diffusion process </a:t>
                </a:r>
                <a:r>
                  <a:rPr lang="en-GB" sz="2400" dirty="0">
                    <a:solidFill>
                      <a:srgbClr val="1F1F1F"/>
                    </a:solidFill>
                  </a:rPr>
                  <a:t>(starting from pure noise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):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sym typeface="Wingdings" pitchFamily="2" charset="2"/>
                  </a:rPr>
                  <a:t> neural network learning to gradually denoise data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overall loss as sum of losses for each time step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for each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between two Gaussians (closed form)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1F1F1F"/>
                    </a:solidFill>
                  </a:rPr>
                  <a:t>corresponds to VAE loss: maximizing ELBO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  <a:blipFill>
                <a:blip r:embed="rId4"/>
                <a:stretch>
                  <a:fillRect l="-940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/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ime-dependent Gaussian parameters: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0: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∏"/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800" b="0" dirty="0">
                  <a:solidFill>
                    <a:srgbClr val="1F1F1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b="1" i="0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𝚺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blipFill>
                <a:blip r:embed="rId5"/>
                <a:stretch>
                  <a:fillRect l="-1120" t="-15942" b="-572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5DF4FA-0785-DB7C-089B-C38DDBFF26F3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9794985" y="3429000"/>
            <a:ext cx="379029" cy="57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A0105-8FD1-D171-C577-3C955CDD5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Noise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r</a:t>
                </a:r>
                <a:r>
                  <a:rPr lang="en-DE" dirty="0"/>
                  <a:t>eparametrization allows to learn added noise instead of Gaussian parameters: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DE" sz="2800" dirty="0"/>
                  <a:t>L2-loss (MSE) between true and predicted Gaussian noise at time step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use position embeddings (as network parameters are shared across time)</a:t>
                </a: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d</a:t>
                </a:r>
                <a:r>
                  <a:rPr lang="en-GB" sz="2800" dirty="0">
                    <a:solidFill>
                      <a:srgbClr val="1F1F1F"/>
                    </a:solidFill>
                  </a:rPr>
                  <a:t>iffusion models can be interpreted as </a:t>
                </a:r>
                <a:r>
                  <a:rPr lang="en-GB" sz="2800" b="0" i="0" u="none" strike="noStrike" dirty="0">
                    <a:solidFill>
                      <a:srgbClr val="1F1F1F"/>
                    </a:solidFill>
                    <a:effectLst/>
                  </a:rPr>
                  <a:t>chain of denoisi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ng autoencoders (also connected to </a:t>
                </a:r>
                <a:r>
                  <a:rPr lang="en-GB" dirty="0">
                    <a:solidFill>
                      <a:srgbClr val="1F1F1F"/>
                    </a:solidFill>
                  </a:rPr>
                  <a:t>score-based generative </a:t>
                </a:r>
                <a:r>
                  <a:rPr lang="en-GB" dirty="0" err="1">
                    <a:solidFill>
                      <a:srgbClr val="1F1F1F"/>
                    </a:solidFill>
                  </a:rPr>
                  <a:t>modeling</a:t>
                </a:r>
                <a:r>
                  <a:rPr lang="en-GB" dirty="0">
                    <a:solidFill>
                      <a:srgbClr val="1F1F1F"/>
                    </a:solidFill>
                  </a:rPr>
                  <a:t> via 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Langevin dynamics)</a:t>
                </a:r>
                <a:endParaRPr lang="en-GB" dirty="0">
                  <a:solidFill>
                    <a:srgbClr val="1F1F1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  <a:blipFill>
                <a:blip r:embed="rId2"/>
                <a:stretch>
                  <a:fillRect l="-709" t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AEDB2-43C8-8D61-EFB1-BB733AB36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AADF5D16-B3C3-F692-8917-86E6D583D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61" y="2182413"/>
            <a:ext cx="8709277" cy="2071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40D096-05CF-113F-9587-01B3CD0BDC82}"/>
              </a:ext>
            </a:extLst>
          </p:cNvPr>
          <p:cNvSpPr txBox="1"/>
          <p:nvPr/>
        </p:nvSpPr>
        <p:spPr>
          <a:xfrm>
            <a:off x="9918120" y="425425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8B744F-E639-DD1B-0D23-8EC27B304ABF}"/>
              </a:ext>
            </a:extLst>
          </p:cNvPr>
          <p:cNvCxnSpPr>
            <a:cxnSpLocks/>
          </p:cNvCxnSpPr>
          <p:nvPr/>
        </p:nvCxnSpPr>
        <p:spPr>
          <a:xfrm flipV="1">
            <a:off x="1326203" y="3909848"/>
            <a:ext cx="1469549" cy="43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2069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484386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5CEBF-7E99-C6DC-6A1D-5F1445DD6D68}"/>
              </a:ext>
            </a:extLst>
          </p:cNvPr>
          <p:cNvSpPr txBox="1"/>
          <p:nvPr/>
        </p:nvSpPr>
        <p:spPr>
          <a:xfrm>
            <a:off x="838200" y="5156021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F1F1F"/>
                </a:solidFill>
              </a:rPr>
              <a:t>differences of diffusion models to typical denoising autoencoders: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no bottleneck (care about output here, not internal representation): </a:t>
            </a:r>
            <a:r>
              <a:rPr lang="en-GB" sz="2400" b="0" i="0" u="none" strike="noStrike" dirty="0">
                <a:solidFill>
                  <a:srgbClr val="1F1F1F"/>
                </a:solidFill>
                <a:effectLst/>
              </a:rPr>
              <a:t>latent space with high dimensionality (same as original data)</a:t>
            </a:r>
            <a:endParaRPr lang="en-DE" sz="2400" b="0" i="0" u="none" strike="noStrike" dirty="0">
              <a:solidFill>
                <a:srgbClr val="1F1F1F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h</a:t>
            </a:r>
            <a:r>
              <a:rPr lang="en-DE" sz="2400" b="0" i="0" u="none" strike="noStrike" dirty="0">
                <a:solidFill>
                  <a:srgbClr val="1F1F1F"/>
                </a:solidFill>
                <a:effectLst/>
              </a:rPr>
              <a:t>andle many different noise levels with sing</a:t>
            </a:r>
            <a:r>
              <a:rPr lang="en-DE" sz="2400" dirty="0">
                <a:solidFill>
                  <a:srgbClr val="1F1F1F"/>
                </a:solidFill>
              </a:rPr>
              <a:t>le set of shared parameters</a:t>
            </a:r>
            <a:endParaRPr lang="en-GB" sz="2400" b="0" i="0" u="none" strike="noStrike" dirty="0">
              <a:solidFill>
                <a:srgbClr val="1F1F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Latent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6672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add noise to latent representation rather than raw data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s</a:t>
            </a:r>
            <a:r>
              <a:rPr lang="en-DE" sz="2400" dirty="0">
                <a:sym typeface="Wingdings" pitchFamily="2" charset="2"/>
              </a:rPr>
              <a:t>ignificant </a:t>
            </a:r>
            <a:r>
              <a:rPr lang="en-DE" sz="2400" dirty="0"/>
              <a:t>speedup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diffusion models highly flexible in terms of architecture: only require same input and output dimensionality </a:t>
            </a:r>
            <a:r>
              <a:rPr lang="en-GB" sz="2400" dirty="0">
                <a:sym typeface="Wingdings" pitchFamily="2" charset="2"/>
              </a:rPr>
              <a:t>(autoencoder-like)</a:t>
            </a:r>
            <a:endParaRPr lang="en-GB" sz="2400" dirty="0"/>
          </a:p>
          <a:p>
            <a:r>
              <a:rPr lang="en-GB" sz="2400" dirty="0">
                <a:sym typeface="Wingdings" pitchFamily="2" charset="2"/>
              </a:rPr>
              <a:t>often, (convolutional) U-Net architectures (skip connections)</a:t>
            </a:r>
          </a:p>
          <a:p>
            <a:r>
              <a:rPr lang="en-GB" sz="2400" dirty="0">
                <a:sym typeface="Wingdings" pitchFamily="2" charset="2"/>
              </a:rPr>
              <a:t>but also (vision) transformers possible (e.g., </a:t>
            </a:r>
            <a:r>
              <a:rPr lang="en-GB" sz="2400" dirty="0" err="1">
                <a:sym typeface="Wingdings" pitchFamily="2" charset="2"/>
                <a:hlinkClick r:id="rId2"/>
              </a:rPr>
              <a:t>DiT</a:t>
            </a:r>
            <a:r>
              <a:rPr lang="en-GB" sz="24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B44E13C-5EA7-E6EF-3E60-D29BBBFB1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26120"/>
            <a:ext cx="6091629" cy="3028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658E11-0954-FED3-5164-2AE66059DE2D}"/>
              </a:ext>
            </a:extLst>
          </p:cNvPr>
          <p:cNvSpPr txBox="1"/>
          <p:nvPr/>
        </p:nvSpPr>
        <p:spPr>
          <a:xfrm>
            <a:off x="11504455" y="5155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C1EE1D-EDEE-4B25-C319-124934372BEE}"/>
              </a:ext>
            </a:extLst>
          </p:cNvPr>
          <p:cNvSpPr txBox="1"/>
          <p:nvPr/>
        </p:nvSpPr>
        <p:spPr>
          <a:xfrm>
            <a:off x="6870584" y="5544574"/>
            <a:ext cx="5058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u</a:t>
            </a:r>
            <a:r>
              <a:rPr lang="en-GB" sz="1800" dirty="0"/>
              <a:t>se of </a:t>
            </a:r>
            <a:r>
              <a:rPr lang="en-DE" sz="1800" dirty="0"/>
              <a:t>attention </a:t>
            </a:r>
            <a:r>
              <a:rPr lang="en-GB" sz="1800" dirty="0"/>
              <a:t>mechanism for</a:t>
            </a:r>
            <a:r>
              <a:rPr lang="en-DE" sz="1800" dirty="0"/>
              <a:t> flexible conditioning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Conditioned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554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GANs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  <a:blipFill>
                <a:blip r:embed="rId2"/>
                <a:stretch>
                  <a:fillRect l="-1443" t="-2801" r="-16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366" y="2549871"/>
            <a:ext cx="3749634" cy="31961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659482" y="574605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9511-7D6D-3534-0C17-428D0D6D4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Guided Diffusion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ways to condition on class information in diffusion process:</a:t>
                </a:r>
              </a:p>
              <a:p>
                <a:r>
                  <a:rPr lang="en-GB" sz="2600" dirty="0"/>
                  <a:t>classifier guidance: perturbation of class-conditional diffusion model by separately trained classifier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6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1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𝝁</m:t>
                            </m:r>
                          </m:e>
                        </m:acc>
                      </m:e>
                      <m:sub>
                        <m: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func>
                      <m:func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lang="en-GB" sz="1800" dirty="0"/>
              </a:p>
              <a:p>
                <a:pPr lvl="1"/>
                <a:r>
                  <a:rPr lang="en-GB" sz="1800" dirty="0"/>
                  <a:t>guidance can also be free-form text, e.g., from </a:t>
                </a:r>
                <a:r>
                  <a:rPr lang="en-GB" sz="1800" dirty="0">
                    <a:hlinkClick r:id="rId2"/>
                  </a:rPr>
                  <a:t>CLIP</a:t>
                </a:r>
                <a:r>
                  <a:rPr lang="en-GB" sz="1800" dirty="0"/>
                  <a:t> model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lassifier-free guidance: randomly replace label in class-conditional diffusion model with null label during training</a:t>
                </a:r>
              </a:p>
              <a:p>
                <a:pPr marL="457200" lvl="1" indent="0">
                  <a:buNone/>
                </a:pPr>
                <a:r>
                  <a:rPr lang="en-US" sz="1800" dirty="0">
                    <a:solidFill>
                      <a:srgbClr val="1F1F1F"/>
                    </a:solidFill>
                  </a:rPr>
                  <a:t>extrapolate in direction of conditioned model during sampling: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</m:acc>
                        </m:e>
                        <m:sub>
                          <m: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𝝐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1800" dirty="0"/>
              </a:p>
              <a:p>
                <a:pPr marL="457200" lvl="1" indent="0"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  <a:blipFill>
                <a:blip r:embed="rId3"/>
                <a:stretch>
                  <a:fillRect l="-1758" t="-2616" r="-1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438DD-8B97-1117-544D-D3F0E6B6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95D40179-064C-4872-9F25-65150DB65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276" y="3604155"/>
            <a:ext cx="4852724" cy="2449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24F7F-68BA-7E62-3D89-2547608776A3}"/>
              </a:ext>
            </a:extLst>
          </p:cNvPr>
          <p:cNvSpPr txBox="1"/>
          <p:nvPr/>
        </p:nvSpPr>
        <p:spPr>
          <a:xfrm>
            <a:off x="8536199" y="600402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“Pembroke Welsh corgi”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099228-B41B-679F-10DD-6FA83A1E7CDB}"/>
              </a:ext>
            </a:extLst>
          </p:cNvPr>
          <p:cNvSpPr txBox="1"/>
          <p:nvPr/>
        </p:nvSpPr>
        <p:spPr>
          <a:xfrm>
            <a:off x="11659482" y="618611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B54D3-0128-5735-1274-4B0FBDE8347D}"/>
              </a:ext>
            </a:extLst>
          </p:cNvPr>
          <p:cNvSpPr txBox="1"/>
          <p:nvPr/>
        </p:nvSpPr>
        <p:spPr>
          <a:xfrm>
            <a:off x="0" y="6222179"/>
            <a:ext cx="4288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uidance scale: hyperparameter for tradeoff between sample quality and diversity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A0DE8A-F20F-717B-40B8-2B6456193B16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5797227"/>
            <a:ext cx="1576551" cy="424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1C2F16-9E4F-4FB2-02D4-5DBF8CB8A50F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3867807"/>
            <a:ext cx="1786758" cy="235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0C37F4A-CDC2-B5A1-FF54-356393037F58}"/>
              </a:ext>
            </a:extLst>
          </p:cNvPr>
          <p:cNvSpPr txBox="1"/>
          <p:nvPr/>
        </p:nvSpPr>
        <p:spPr>
          <a:xfrm>
            <a:off x="7792049" y="1825625"/>
            <a:ext cx="3594538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 err="1"/>
              <a:t>tradeoff</a:t>
            </a:r>
            <a:r>
              <a:rPr lang="en-GB" sz="2600" dirty="0"/>
              <a:t> between diversity (unconditioned) and fidelity</a:t>
            </a:r>
            <a:r>
              <a:rPr lang="en-DE" sz="2600" dirty="0"/>
              <a:t> (guidance)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02692-1FC5-ED37-8613-EE701AB48B6E}"/>
              </a:ext>
            </a:extLst>
          </p:cNvPr>
          <p:cNvSpPr txBox="1"/>
          <p:nvPr/>
        </p:nvSpPr>
        <p:spPr>
          <a:xfrm>
            <a:off x="7434869" y="381575"/>
            <a:ext cx="356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68B383A-D1BB-4102-CF01-78F12A366AEB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9214973" y="1027906"/>
            <a:ext cx="374345" cy="797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1618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33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plenty of implementations available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t</a:t>
            </a:r>
            <a:r>
              <a:rPr lang="en-DE" sz="2600" dirty="0"/>
              <a:t>ext-to-image:</a:t>
            </a:r>
            <a:br>
              <a:rPr lang="en-DE" sz="2600" dirty="0">
                <a:hlinkClick r:id="rId2"/>
              </a:rPr>
            </a:br>
            <a:r>
              <a:rPr lang="en-DE" sz="2600" dirty="0">
                <a:hlinkClick r:id="rId3"/>
              </a:rPr>
              <a:t>DALL-E 2</a:t>
            </a:r>
            <a:r>
              <a:rPr lang="en-DE" sz="2600" dirty="0"/>
              <a:t>, </a:t>
            </a:r>
            <a:r>
              <a:rPr lang="en-DE" sz="2600" dirty="0">
                <a:hlinkClick r:id="rId2"/>
              </a:rPr>
              <a:t>Stable Diffusion</a:t>
            </a:r>
            <a:r>
              <a:rPr lang="en-DE" sz="2600" dirty="0"/>
              <a:t>, </a:t>
            </a:r>
            <a:r>
              <a:rPr lang="en-DE" sz="2600" dirty="0">
                <a:hlinkClick r:id="rId4"/>
              </a:rPr>
              <a:t>GLIDE</a:t>
            </a:r>
            <a:r>
              <a:rPr lang="en-DE" sz="2600" dirty="0"/>
              <a:t>, </a:t>
            </a:r>
            <a:r>
              <a:rPr lang="en-DE" sz="2600" dirty="0">
                <a:hlinkClick r:id="rId5"/>
              </a:rPr>
              <a:t>ImageGen</a:t>
            </a:r>
            <a:r>
              <a:rPr lang="en-DE" sz="2600" dirty="0"/>
              <a:t>, ...</a:t>
            </a:r>
          </a:p>
          <a:p>
            <a:pPr marL="0" indent="0">
              <a:buNone/>
            </a:pPr>
            <a:endParaRPr lang="en-DE" sz="2600" dirty="0">
              <a:hlinkClick r:id="rId3"/>
            </a:endParaRPr>
          </a:p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lso text-to-speech (e.g., </a:t>
            </a:r>
            <a:r>
              <a:rPr lang="en-DE" sz="2600" dirty="0">
                <a:hlinkClick r:id="rId6"/>
              </a:rPr>
              <a:t>VALL-E</a:t>
            </a:r>
            <a:r>
              <a:rPr lang="en-DE" sz="2600" dirty="0"/>
              <a:t>), text-to-video (e.g., </a:t>
            </a:r>
            <a:r>
              <a:rPr lang="en-DE" sz="2600" dirty="0">
                <a:hlinkClick r:id="rId7"/>
              </a:rPr>
              <a:t>Make-A-Video</a:t>
            </a:r>
            <a:r>
              <a:rPr lang="en-DE" sz="2600" dirty="0"/>
              <a:t>), ...</a:t>
            </a:r>
            <a:endParaRPr lang="en-DE" sz="2600" dirty="0">
              <a:hlinkClick r:id="rId3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9426EB-5B87-D3F8-3DFA-AFDDD9FC8F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1600" y="1825625"/>
            <a:ext cx="61722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w</a:t>
            </a:r>
            <a:r>
              <a:rPr lang="en-DE" sz="2600" dirty="0"/>
              <a:t>eb app for Stable Diffusion: </a:t>
            </a:r>
            <a:r>
              <a:rPr lang="en-DE" sz="2600" dirty="0">
                <a:hlinkClick r:id="rId8"/>
              </a:rPr>
              <a:t>DreamStudio</a:t>
            </a:r>
            <a:endParaRPr lang="en-DE" sz="2600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10200" y="2432929"/>
            <a:ext cx="4572000" cy="428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15ABB-9244-0E41-EA72-4519DDE9C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Inpainting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5CDDD-EBDB-6A9C-B7CB-C6CD7D516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DE" dirty="0"/>
              <a:t>GLIDE example: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06A6E4-1959-564F-88EC-948E08CF8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7DECA47C-5DDC-3A3B-CCAF-3DC40D79F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329210"/>
            <a:ext cx="7772400" cy="43922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217ECC-0CA1-2AC3-512C-C75AA0937AA2}"/>
              </a:ext>
            </a:extLst>
          </p:cNvPr>
          <p:cNvSpPr txBox="1"/>
          <p:nvPr/>
        </p:nvSpPr>
        <p:spPr>
          <a:xfrm>
            <a:off x="9296841" y="62784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26067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normalizing flows</a:t>
            </a:r>
            <a:endParaRPr lang="en-GB" dirty="0">
              <a:hlinkClick r:id="rId4"/>
            </a:endParaRPr>
          </a:p>
          <a:p>
            <a:r>
              <a:rPr lang="en-GB" dirty="0">
                <a:hlinkClick r:id="rId4"/>
              </a:rPr>
              <a:t>GAN</a:t>
            </a:r>
            <a:endParaRPr lang="en-GB" dirty="0"/>
          </a:p>
          <a:p>
            <a:r>
              <a:rPr lang="en-GB" dirty="0">
                <a:hlinkClick r:id="rId5"/>
              </a:rPr>
              <a:t>d</a:t>
            </a:r>
            <a:r>
              <a:rPr lang="en-DE" dirty="0">
                <a:hlinkClick r:id="rId5"/>
              </a:rPr>
              <a:t>enoising diffusion</a:t>
            </a:r>
            <a:r>
              <a:rPr lang="en-DE" dirty="0"/>
              <a:t>, </a:t>
            </a:r>
            <a:r>
              <a:rPr lang="en-GB" dirty="0">
                <a:hlinkClick r:id="rId6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0105" y="183764"/>
            <a:ext cx="5291782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0101" y="1408671"/>
            <a:ext cx="5232580" cy="51302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complex systems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consciousness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humans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ay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also have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occur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(But that does not mean the same will happen with AI.)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ideas for paths toward general intelligence: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small-world/scale-free networks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39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8DE933-089C-9A32-0426-4484C5822AEB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9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13335</TotalTime>
  <Words>2253</Words>
  <Application>Microsoft Office PowerPoint</Application>
  <PresentationFormat>Widescreen</PresentationFormat>
  <Paragraphs>339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Different Types of Generative Models</vt:lpstr>
      <vt:lpstr>Generative Adversarial Networks (GAN)</vt:lpstr>
      <vt:lpstr>Indirect Training via Discriminator</vt:lpstr>
      <vt:lpstr>Formulation</vt:lpstr>
      <vt:lpstr>Properties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Gaussian Approximation</vt:lpstr>
      <vt:lpstr>Flow-Based Methods</vt:lpstr>
      <vt:lpstr>Normalizing Flows</vt:lpstr>
      <vt:lpstr>Usage in Generative Models</vt:lpstr>
      <vt:lpstr>Invertible Neural Networks</vt:lpstr>
      <vt:lpstr>Diffusion Models</vt:lpstr>
      <vt:lpstr>Idea</vt:lpstr>
      <vt:lpstr>Forward Process</vt:lpstr>
      <vt:lpstr>Reparametrization</vt:lpstr>
      <vt:lpstr>Reverse Process</vt:lpstr>
      <vt:lpstr>Noise Prediction</vt:lpstr>
      <vt:lpstr>Denoising Autoencoder</vt:lpstr>
      <vt:lpstr>Latent Diffusion Model</vt:lpstr>
      <vt:lpstr>Conditioned Generation</vt:lpstr>
      <vt:lpstr>Conditional GANs</vt:lpstr>
      <vt:lpstr>Guided Diffusion</vt:lpstr>
      <vt:lpstr>Applications</vt:lpstr>
      <vt:lpstr>Inpainting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vs Discriminative Models</dc:title>
  <dc:creator>Felix Wick</dc:creator>
  <cp:lastModifiedBy>Wick, Felix</cp:lastModifiedBy>
  <cp:revision>189</cp:revision>
  <dcterms:created xsi:type="dcterms:W3CDTF">2022-07-19T12:00:00Z</dcterms:created>
  <dcterms:modified xsi:type="dcterms:W3CDTF">2023-09-04T08:37:46Z</dcterms:modified>
</cp:coreProperties>
</file>

<file path=docProps/thumbnail.jpeg>
</file>